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96" y="-4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w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wmf"/></Relationships>
</file>

<file path=ppt/media/image1.jpeg>
</file>

<file path=ppt/media/image2.wmf>
</file>

<file path=ppt/media/image3.wmf>
</file>

<file path=ppt/media/image4.wmf>
</file>

<file path=ppt/media/image5.wmf>
</file>

<file path=ppt/media/image6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C9FB39CB-2F62-4D49-9D80-09CE1C98080A}" type="datetimeFigureOut">
              <a:rPr lang="en-US" smtClean="0"/>
              <a:pPr/>
              <a:t>10/1/2008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F76CFDB9-8817-4C8D-83B5-1206F2BC7A17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/>
              <a:t>Tangents, Velocities, and Other Rates of Change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/>
              <a:t>Definition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The </a:t>
            </a:r>
            <a:r>
              <a:rPr lang="en-US" b="1" dirty="0" smtClean="0"/>
              <a:t>tangent line </a:t>
            </a:r>
            <a:r>
              <a:rPr lang="en-US" dirty="0" smtClean="0"/>
              <a:t>to the curve y = f(x) at the point </a:t>
            </a:r>
            <a:endParaRPr lang="en-US" i="1" dirty="0" smtClean="0"/>
          </a:p>
          <a:p>
            <a:pPr>
              <a:buNone/>
            </a:pPr>
            <a:r>
              <a:rPr lang="en-US" i="1" dirty="0" smtClean="0"/>
              <a:t>P(a, f(a)) </a:t>
            </a:r>
            <a:r>
              <a:rPr lang="en-US" dirty="0" smtClean="0"/>
              <a:t>is the line through </a:t>
            </a:r>
            <a:r>
              <a:rPr lang="en-US" i="1" dirty="0" smtClean="0"/>
              <a:t>P</a:t>
            </a:r>
            <a:r>
              <a:rPr lang="en-US" dirty="0" smtClean="0"/>
              <a:t> with slope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			</a:t>
            </a:r>
            <a:r>
              <a:rPr lang="en-US" i="1" dirty="0" smtClean="0"/>
              <a:t>m</a:t>
            </a:r>
            <a:r>
              <a:rPr lang="en-US" dirty="0" smtClean="0"/>
              <a:t> = 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provided that this limit exists.</a:t>
            </a: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3048000" y="3810000"/>
          <a:ext cx="2184400" cy="787400"/>
        </p:xfrm>
        <a:graphic>
          <a:graphicData uri="http://schemas.openxmlformats.org/presentationml/2006/ole">
            <p:oleObj spid="_x0000_s1027" name="Equation" r:id="rId3" imgW="2184120" imgH="78732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Tangents, Velocities, and Other Rates of Change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ASSIGNMENT:  P. </a:t>
            </a:r>
            <a:r>
              <a:rPr lang="en-US" smtClean="0"/>
              <a:t>148 (1, 3, 5, 8, 9, 13, 15, 16, 17)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/>
              <a:t>Tangents, Velocities, and Other Rates of Change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/>
              <a:t>Example  1:</a:t>
            </a:r>
          </a:p>
          <a:p>
            <a:pPr>
              <a:buNone/>
            </a:pPr>
            <a:endParaRPr lang="en-US" u="sng" dirty="0" smtClean="0"/>
          </a:p>
          <a:p>
            <a:pPr>
              <a:buNone/>
            </a:pPr>
            <a:r>
              <a:rPr lang="en-US" dirty="0" smtClean="0"/>
              <a:t>Find an equation of the tangent line to the parabola </a:t>
            </a:r>
          </a:p>
          <a:p>
            <a:pPr>
              <a:buNone/>
            </a:pPr>
            <a:r>
              <a:rPr lang="en-US" i="1" dirty="0" smtClean="0"/>
              <a:t>y = x</a:t>
            </a:r>
            <a:r>
              <a:rPr lang="en-US" baseline="30000" dirty="0" smtClean="0"/>
              <a:t>2</a:t>
            </a:r>
            <a:r>
              <a:rPr lang="en-US" i="1" dirty="0" smtClean="0"/>
              <a:t> </a:t>
            </a:r>
            <a:r>
              <a:rPr lang="en-US" dirty="0" smtClean="0"/>
              <a:t>at the point </a:t>
            </a:r>
            <a:r>
              <a:rPr lang="en-US" i="1" dirty="0" smtClean="0"/>
              <a:t>P(</a:t>
            </a:r>
            <a:r>
              <a:rPr lang="en-US" dirty="0" smtClean="0"/>
              <a:t>1, 1).</a:t>
            </a:r>
            <a:endParaRPr lang="en-US" baseline="30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/>
              <a:t>Tangents, Velocities, and Other Rates of Change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If we let:</a:t>
            </a:r>
          </a:p>
          <a:p>
            <a:pPr>
              <a:buNone/>
            </a:pPr>
            <a:r>
              <a:rPr lang="en-US" i="1" dirty="0" smtClean="0"/>
              <a:t>			h = x – a</a:t>
            </a:r>
          </a:p>
          <a:p>
            <a:pPr>
              <a:buNone/>
            </a:pPr>
            <a:r>
              <a:rPr lang="en-US" dirty="0" smtClean="0"/>
              <a:t>Then:		</a:t>
            </a:r>
            <a:r>
              <a:rPr lang="en-US" i="1" dirty="0" smtClean="0"/>
              <a:t>x = a + h</a:t>
            </a:r>
          </a:p>
          <a:p>
            <a:pPr>
              <a:buNone/>
            </a:pPr>
            <a:endParaRPr lang="en-US" i="1" dirty="0" smtClean="0"/>
          </a:p>
          <a:p>
            <a:pPr>
              <a:buNone/>
            </a:pPr>
            <a:r>
              <a:rPr lang="en-US" dirty="0" smtClean="0"/>
              <a:t>So the slope of the secant line PQ is 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		</a:t>
            </a:r>
            <a:r>
              <a:rPr lang="en-US" dirty="0" err="1" smtClean="0"/>
              <a:t>m</a:t>
            </a:r>
            <a:r>
              <a:rPr lang="en-US" baseline="-25000" dirty="0" err="1" smtClean="0"/>
              <a:t>pq</a:t>
            </a:r>
            <a:r>
              <a:rPr lang="en-US" dirty="0" smtClean="0"/>
              <a:t> = </a:t>
            </a:r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/>
        </p:nvGraphicFramePr>
        <p:xfrm>
          <a:off x="2362200" y="4724400"/>
          <a:ext cx="1854200" cy="749300"/>
        </p:xfrm>
        <a:graphic>
          <a:graphicData uri="http://schemas.openxmlformats.org/presentationml/2006/ole">
            <p:oleObj spid="_x0000_s2050" name="Equation" r:id="rId3" imgW="1854000" imgH="74916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/>
              <a:t>Tangents, Velocities, and Other Rates of Change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Look at figure 3 on page 144.  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Notice that as </a:t>
            </a:r>
            <a:r>
              <a:rPr lang="en-US" i="1" dirty="0" smtClean="0"/>
              <a:t>x</a:t>
            </a:r>
            <a:r>
              <a:rPr lang="en-US" dirty="0" smtClean="0"/>
              <a:t> approaches </a:t>
            </a:r>
            <a:r>
              <a:rPr lang="en-US" i="1" dirty="0" smtClean="0"/>
              <a:t>a</a:t>
            </a:r>
            <a:r>
              <a:rPr lang="en-US" dirty="0" smtClean="0"/>
              <a:t>, </a:t>
            </a:r>
            <a:r>
              <a:rPr lang="en-US" i="1" dirty="0" smtClean="0"/>
              <a:t>h</a:t>
            </a:r>
            <a:r>
              <a:rPr lang="en-US" dirty="0" smtClean="0"/>
              <a:t> approaches 0 (because </a:t>
            </a:r>
            <a:endParaRPr lang="en-US" i="1" dirty="0" smtClean="0"/>
          </a:p>
          <a:p>
            <a:pPr>
              <a:buNone/>
            </a:pPr>
            <a:r>
              <a:rPr lang="en-US" i="1" dirty="0" smtClean="0"/>
              <a:t>h = x – a</a:t>
            </a:r>
            <a:r>
              <a:rPr lang="en-US" dirty="0" smtClean="0"/>
              <a:t>) and so the expression for the slope of the tangent line in Definition 1 becomes…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/>
        </p:nvGraphicFramePr>
        <p:xfrm>
          <a:off x="2819400" y="4724400"/>
          <a:ext cx="3035300" cy="787400"/>
        </p:xfrm>
        <a:graphic>
          <a:graphicData uri="http://schemas.openxmlformats.org/presentationml/2006/ole">
            <p:oleObj spid="_x0000_s16386" name="Equation" r:id="rId3" imgW="3035160" imgH="78732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Tangents, Velocities, and Other Rates of Change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/>
              <a:t>Example:</a:t>
            </a:r>
          </a:p>
          <a:p>
            <a:pPr>
              <a:buNone/>
            </a:pPr>
            <a:endParaRPr lang="en-US" u="sng" dirty="0" smtClean="0"/>
          </a:p>
          <a:p>
            <a:pPr>
              <a:buNone/>
            </a:pPr>
            <a:r>
              <a:rPr lang="en-US" dirty="0" smtClean="0"/>
              <a:t>Find an equation of the tangent line to the hyperbola 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dirty="0" smtClean="0"/>
              <a:t>		y = 3/x at the point (3, 1)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Look at figure 4 for the graph of the hyperbola and the tangent at point (3, 1).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Tangents, Velocities, and Other Rates of Change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en-US" u="sng" dirty="0" smtClean="0"/>
              <a:t>Velocities</a:t>
            </a:r>
          </a:p>
          <a:p>
            <a:pPr algn="ctr">
              <a:buNone/>
            </a:pPr>
            <a:endParaRPr lang="en-US" u="sng" dirty="0" smtClean="0"/>
          </a:p>
          <a:p>
            <a:pPr>
              <a:buNone/>
            </a:pPr>
            <a:r>
              <a:rPr lang="en-US" dirty="0" smtClean="0"/>
              <a:t>In general, suppose an object moves along a straight line according to an equation of motion </a:t>
            </a:r>
            <a:r>
              <a:rPr lang="en-US" i="1" dirty="0" smtClean="0"/>
              <a:t>s =f(t)</a:t>
            </a:r>
            <a:r>
              <a:rPr lang="en-US" dirty="0" smtClean="0"/>
              <a:t>, where </a:t>
            </a:r>
            <a:r>
              <a:rPr lang="en-US" i="1" dirty="0" smtClean="0"/>
              <a:t>s</a:t>
            </a:r>
            <a:r>
              <a:rPr lang="en-US" dirty="0" smtClean="0"/>
              <a:t> is the displacement (directed distance) of the object from the origin at time </a:t>
            </a:r>
            <a:r>
              <a:rPr lang="en-US" i="1" dirty="0" smtClean="0"/>
              <a:t>t</a:t>
            </a:r>
            <a:r>
              <a:rPr lang="en-US" dirty="0" smtClean="0"/>
              <a:t>.  The function </a:t>
            </a:r>
            <a:r>
              <a:rPr lang="en-US" i="1" dirty="0" smtClean="0"/>
              <a:t>f</a:t>
            </a:r>
            <a:r>
              <a:rPr lang="en-US" dirty="0" smtClean="0"/>
              <a:t> that describes the motion is called the </a:t>
            </a:r>
            <a:r>
              <a:rPr lang="en-US" b="1" dirty="0" smtClean="0"/>
              <a:t>position function</a:t>
            </a:r>
            <a:r>
              <a:rPr lang="en-US" dirty="0" smtClean="0"/>
              <a:t> of the object.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Tangents, Velocities, and Other Rates of Change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In the time interval from </a:t>
            </a:r>
            <a:r>
              <a:rPr lang="en-US" i="1" dirty="0" smtClean="0"/>
              <a:t>t = a</a:t>
            </a:r>
            <a:r>
              <a:rPr lang="en-US" dirty="0" smtClean="0"/>
              <a:t> to </a:t>
            </a:r>
            <a:r>
              <a:rPr lang="en-US" i="1" dirty="0" smtClean="0"/>
              <a:t>t = </a:t>
            </a:r>
            <a:r>
              <a:rPr lang="en-US" i="1" dirty="0" err="1" smtClean="0"/>
              <a:t>a+h</a:t>
            </a:r>
            <a:r>
              <a:rPr lang="en-US" dirty="0" smtClean="0"/>
              <a:t> the change in position is </a:t>
            </a:r>
            <a:r>
              <a:rPr lang="en-US" i="1" dirty="0" smtClean="0"/>
              <a:t>f(a + h) – f(a)</a:t>
            </a:r>
            <a:r>
              <a:rPr lang="en-US" dirty="0" smtClean="0"/>
              <a:t>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The average velocity over this time interval is 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average velocity = 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which is the same as the slope of the secant line </a:t>
            </a:r>
            <a:r>
              <a:rPr lang="en-US" i="1" dirty="0" smtClean="0"/>
              <a:t>PQ</a:t>
            </a:r>
            <a:r>
              <a:rPr lang="en-US" dirty="0" smtClean="0"/>
              <a:t>.</a:t>
            </a:r>
            <a:endParaRPr lang="en-US" dirty="0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/>
        </p:nvGraphicFramePr>
        <p:xfrm>
          <a:off x="3048000" y="4114800"/>
          <a:ext cx="3848100" cy="749300"/>
        </p:xfrm>
        <a:graphic>
          <a:graphicData uri="http://schemas.openxmlformats.org/presentationml/2006/ole">
            <p:oleObj spid="_x0000_s17410" name="Equation" r:id="rId3" imgW="3848040" imgH="74916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Tangents, Velocities, and Other Rates of Change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If we compute the average velocities over shorter and shorter time intervals, then </a:t>
            </a:r>
            <a:r>
              <a:rPr lang="en-US" i="1" dirty="0" smtClean="0"/>
              <a:t>h</a:t>
            </a:r>
            <a:r>
              <a:rPr lang="en-US" dirty="0" smtClean="0"/>
              <a:t> is approaching zero.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This gives us the </a:t>
            </a:r>
            <a:r>
              <a:rPr lang="en-US" b="1" dirty="0" smtClean="0"/>
              <a:t>instantaneous velocity</a:t>
            </a:r>
            <a:r>
              <a:rPr lang="en-US" dirty="0" smtClean="0"/>
              <a:t> </a:t>
            </a:r>
            <a:r>
              <a:rPr lang="en-US" i="1" dirty="0" smtClean="0"/>
              <a:t>v(a)</a:t>
            </a:r>
            <a:r>
              <a:rPr lang="en-US" dirty="0" smtClean="0"/>
              <a:t> at time</a:t>
            </a:r>
          </a:p>
          <a:p>
            <a:pPr>
              <a:buNone/>
            </a:pPr>
            <a:r>
              <a:rPr lang="en-US" i="1" dirty="0" smtClean="0"/>
              <a:t>t = a</a:t>
            </a:r>
            <a:r>
              <a:rPr lang="en-US" dirty="0" smtClean="0"/>
              <a:t> to be the limit of these average velocities:</a:t>
            </a:r>
          </a:p>
          <a:p>
            <a:pPr>
              <a:buNone/>
            </a:pPr>
            <a:endParaRPr lang="en-US" i="1" dirty="0" smtClean="0"/>
          </a:p>
          <a:p>
            <a:pPr>
              <a:buNone/>
            </a:pPr>
            <a:endParaRPr lang="en-US" i="1" dirty="0" smtClean="0"/>
          </a:p>
          <a:p>
            <a:pPr>
              <a:buNone/>
            </a:pPr>
            <a:r>
              <a:rPr lang="en-US" dirty="0" smtClean="0"/>
              <a:t>This means that the velocity at time </a:t>
            </a:r>
            <a:r>
              <a:rPr lang="en-US" i="1" dirty="0" smtClean="0"/>
              <a:t>t = a</a:t>
            </a:r>
            <a:r>
              <a:rPr lang="en-US" dirty="0" smtClean="0"/>
              <a:t> is equal to the slope of the tangent line at </a:t>
            </a:r>
            <a:r>
              <a:rPr lang="en-US" i="1" dirty="0" smtClean="0"/>
              <a:t>P</a:t>
            </a:r>
            <a:endParaRPr lang="en-US" dirty="0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/>
        </p:nvGraphicFramePr>
        <p:xfrm>
          <a:off x="2895600" y="4343400"/>
          <a:ext cx="3302000" cy="787400"/>
        </p:xfrm>
        <a:graphic>
          <a:graphicData uri="http://schemas.openxmlformats.org/presentationml/2006/ole">
            <p:oleObj spid="_x0000_s18434" name="Equation" r:id="rId3" imgW="3301920" imgH="78732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Tangents, Velocities, and Other Rates of Change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/>
              <a:t>Example:</a:t>
            </a:r>
            <a:endParaRPr lang="en-US" dirty="0" smtClean="0"/>
          </a:p>
          <a:p>
            <a:pPr>
              <a:buNone/>
            </a:pPr>
            <a:endParaRPr lang="en-US" u="sng" dirty="0" smtClean="0"/>
          </a:p>
          <a:p>
            <a:pPr>
              <a:buNone/>
            </a:pPr>
            <a:r>
              <a:rPr lang="en-US" dirty="0" smtClean="0"/>
              <a:t>Suppose that a ball is dropped from the upper observation deck of the CN Tower, 450m above the ground.</a:t>
            </a:r>
          </a:p>
          <a:p>
            <a:pPr marL="514350" indent="-514350">
              <a:buAutoNum type="alphaLcParenR"/>
            </a:pPr>
            <a:r>
              <a:rPr lang="en-US" dirty="0" smtClean="0"/>
              <a:t>What is the velocity of the ball after 5 seconds?</a:t>
            </a:r>
          </a:p>
          <a:p>
            <a:pPr marL="514350" indent="-514350">
              <a:buAutoNum type="alphaLcParenR"/>
            </a:pPr>
            <a:r>
              <a:rPr lang="en-US" dirty="0" smtClean="0"/>
              <a:t>How fast is the ball traveling when it hits the ground?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44</TotalTime>
  <Words>433</Words>
  <Application>Microsoft Office PowerPoint</Application>
  <PresentationFormat>On-screen Show (4:3)</PresentationFormat>
  <Paragraphs>61</Paragraphs>
  <Slides>10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Flow</vt:lpstr>
      <vt:lpstr>Equation</vt:lpstr>
      <vt:lpstr>Microsoft Equation 3.0</vt:lpstr>
      <vt:lpstr>Tangents, Velocities, and Other Rates of Change</vt:lpstr>
      <vt:lpstr>Tangents, Velocities, and Other Rates of Change</vt:lpstr>
      <vt:lpstr>Tangents, Velocities, and Other Rates of Change</vt:lpstr>
      <vt:lpstr>Tangents, Velocities, and Other Rates of Change</vt:lpstr>
      <vt:lpstr>Tangents, Velocities, and Other Rates of Change</vt:lpstr>
      <vt:lpstr>Tangents, Velocities, and Other Rates of Change</vt:lpstr>
      <vt:lpstr>Tangents, Velocities, and Other Rates of Change</vt:lpstr>
      <vt:lpstr>Tangents, Velocities, and Other Rates of Change</vt:lpstr>
      <vt:lpstr>Tangents, Velocities, and Other Rates of Change</vt:lpstr>
      <vt:lpstr>Tangents, Velocities, and Other Rates of Change</vt:lpstr>
    </vt:vector>
  </TitlesOfParts>
  <Company>Board Of Education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Tangents, Velocities, and Other Rates of Change</dc:title>
  <dc:creator>Jason Lee Bartley</dc:creator>
  <cp:lastModifiedBy>Jason Lee Bartley</cp:lastModifiedBy>
  <cp:revision>5</cp:revision>
  <dcterms:created xsi:type="dcterms:W3CDTF">2008-09-30T17:51:07Z</dcterms:created>
  <dcterms:modified xsi:type="dcterms:W3CDTF">2008-10-02T03:54:15Z</dcterms:modified>
</cp:coreProperties>
</file>

<file path=docProps/thumbnail.jpeg>
</file>